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8" r:id="rId14"/>
    <p:sldId id="267" r:id="rId15"/>
  </p:sldIdLst>
  <p:sldSz cx="24384000" cy="13716000"/>
  <p:notesSz cx="6858000" cy="9144000"/>
  <p:embeddedFontLst>
    <p:embeddedFont>
      <p:font typeface="Pretendard Bold" panose="020B0600000101010101" charset="-127"/>
      <p:bold r:id="rId16"/>
    </p:embeddedFont>
    <p:embeddedFont>
      <p:font typeface="Pretendard ExtraBold" panose="020B0600000101010101" charset="-127"/>
      <p:bold r:id="rId17"/>
    </p:embeddedFont>
    <p:embeddedFont>
      <p:font typeface="Pretendard Regular" panose="020B0600000101010101" charset="-12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6576" userDrawn="1">
          <p15:clr>
            <a:srgbClr val="A4A3A4"/>
          </p15:clr>
        </p15:guide>
        <p15:guide id="3" pos="12192" userDrawn="1">
          <p15:clr>
            <a:srgbClr val="A4A3A4"/>
          </p15:clr>
        </p15:guide>
        <p15:guide id="4" pos="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14" y="426"/>
      </p:cViewPr>
      <p:guideLst>
        <p:guide orient="horz" pos="1536"/>
        <p:guide pos="6576"/>
        <p:guide pos="12192"/>
        <p:guide pos="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1303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3898900"/>
            <a:ext cx="21767800" cy="3848100"/>
          </a:xfrm>
          <a:prstGeom prst="rect">
            <a:avLst/>
          </a:prstGeom>
        </p:spPr>
        <p:txBody>
          <a:bodyPr lIns="0" tIns="86906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8050" b="0" i="0" u="none" strike="noStrike">
                <a:solidFill>
                  <a:srgbClr val="9E9E9E"/>
                </a:solidFill>
                <a:ea typeface="Pretendard ExtraBold"/>
              </a:rPr>
              <a:t>무엇보다</a:t>
            </a:r>
            <a:r>
              <a:rPr lang="en-US" sz="8050" b="0" i="0" u="none" strike="noStrike">
                <a:solidFill>
                  <a:srgbClr val="9E9E9E"/>
                </a:solidFill>
                <a:latin typeface="Pretendard ExtraBold"/>
              </a:rPr>
              <a:t> </a:t>
            </a:r>
            <a:r>
              <a:rPr lang="ko-KR" sz="8050" b="0" i="0" u="none" strike="noStrike">
                <a:solidFill>
                  <a:srgbClr val="9E9E9E"/>
                </a:solidFill>
                <a:ea typeface="Pretendard ExtraBold"/>
              </a:rPr>
              <a:t>화려한</a:t>
            </a:r>
            <a:r>
              <a:rPr lang="en-US" sz="8050" b="0" i="0" u="none" strike="noStrike">
                <a:solidFill>
                  <a:srgbClr val="9E9E9E"/>
                </a:solidFill>
                <a:latin typeface="Pretendard ExtraBold"/>
              </a:rPr>
              <a:t> </a:t>
            </a:r>
            <a:r>
              <a:rPr lang="ko-KR" sz="8050" b="0" i="0" u="none" strike="noStrike">
                <a:solidFill>
                  <a:srgbClr val="9E9E9E"/>
                </a:solidFill>
                <a:ea typeface="Pretendard ExtraBold"/>
              </a:rPr>
              <a:t>화분</a:t>
            </a:r>
            <a:r>
              <a:rPr lang="en-US" sz="8050" b="0" i="0" u="none" strike="noStrike">
                <a:solidFill>
                  <a:srgbClr val="9E9E9E"/>
                </a:solidFill>
                <a:latin typeface="Pretendard ExtraBold"/>
              </a:rPr>
              <a:t> </a:t>
            </a:r>
            <a:r>
              <a:rPr lang="en" sz="8050" b="0" i="0" u="none" strike="noStrike">
                <a:solidFill>
                  <a:srgbClr val="787878"/>
                </a:solidFill>
                <a:latin typeface="Pretendard ExtraBold"/>
              </a:rPr>
              <a:t>Colorful Flower</a:t>
            </a:r>
          </a:p>
          <a:p>
            <a:pPr lvl="0" algn="l">
              <a:lnSpc>
                <a:spcPct val="102089"/>
              </a:lnSpc>
            </a:pPr>
            <a:r>
              <a:rPr lang="en" sz="15010" b="0" i="0" u="none" strike="noStrike">
                <a:solidFill>
                  <a:srgbClr val="3452F0"/>
                </a:solidFill>
                <a:latin typeface="Pretendard ExtraBold"/>
              </a:rPr>
              <a:t>S</a:t>
            </a:r>
            <a:r>
              <a:rPr lang="en" sz="15010" b="0" i="0" u="none" strike="noStrike">
                <a:solidFill>
                  <a:srgbClr val="000000"/>
                </a:solidFill>
                <a:latin typeface="Pretendard ExtraBold"/>
              </a:rPr>
              <a:t>mart </a:t>
            </a:r>
            <a:r>
              <a:rPr lang="en" sz="15010" b="0" i="0" u="none" strike="noStrike">
                <a:solidFill>
                  <a:srgbClr val="3452F0"/>
                </a:solidFill>
                <a:latin typeface="Pretendard ExtraBold"/>
              </a:rPr>
              <a:t>F</a:t>
            </a:r>
            <a:r>
              <a:rPr lang="en" sz="15010" b="0" i="0" u="none" strike="noStrike">
                <a:solidFill>
                  <a:srgbClr val="000000"/>
                </a:solidFill>
                <a:latin typeface="Pretendard ExtraBold"/>
              </a:rPr>
              <a:t>lower</a:t>
            </a:r>
            <a:r>
              <a:rPr lang="en" sz="15010" b="0" i="0" u="none" strike="noStrike">
                <a:solidFill>
                  <a:srgbClr val="3452F0"/>
                </a:solidFill>
                <a:latin typeface="Pretendard ExtraBold"/>
              </a:rPr>
              <a:t>P</a:t>
            </a:r>
            <a:r>
              <a:rPr lang="en" sz="15010" b="0" i="0" u="none" strike="noStrike">
                <a:solidFill>
                  <a:srgbClr val="000000"/>
                </a:solidFill>
                <a:latin typeface="Pretendard ExtraBold"/>
              </a:rPr>
              <a:t>ot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8900" y="3289300"/>
            <a:ext cx="85598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2025 Project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27200" y="10490200"/>
            <a:ext cx="8572500" cy="13843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5329"/>
              </a:lnSpc>
            </a:pP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스마트</a:t>
            </a:r>
            <a:r>
              <a:rPr lang="en-US" sz="37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파머스</a:t>
            </a:r>
            <a:r>
              <a:rPr lang="en-US" sz="37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팟</a:t>
            </a:r>
          </a:p>
          <a:p>
            <a:pPr lvl="0" algn="r">
              <a:lnSpc>
                <a:spcPct val="125329"/>
              </a:lnSpc>
            </a:pPr>
            <a:r>
              <a:rPr lang="ko-KR" sz="3733" b="0" i="0" u="none" strike="noStrike">
                <a:solidFill>
                  <a:srgbClr val="595959"/>
                </a:solidFill>
                <a:ea typeface="Pretendard Regular"/>
              </a:rPr>
              <a:t>한상진</a:t>
            </a:r>
            <a:r>
              <a:rPr lang="en-US" sz="3733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733" b="0" i="0" u="none" strike="noStrike">
                <a:solidFill>
                  <a:srgbClr val="595959"/>
                </a:solidFill>
                <a:ea typeface="Pretendard Regular"/>
              </a:rPr>
              <a:t>김도연</a:t>
            </a:r>
            <a:r>
              <a:rPr lang="en-US" sz="3733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733" b="0" i="0" u="none" strike="noStrike">
                <a:solidFill>
                  <a:srgbClr val="595959"/>
                </a:solidFill>
                <a:ea typeface="Pretendard Regular"/>
              </a:rPr>
              <a:t>신종섭</a:t>
            </a:r>
            <a:r>
              <a:rPr lang="en-US" sz="3733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733" b="0" i="0" u="none" strike="noStrike">
                <a:solidFill>
                  <a:srgbClr val="595959"/>
                </a:solidFill>
                <a:ea typeface="Pretendard Regular"/>
              </a:rPr>
              <a:t>전길수</a:t>
            </a:r>
            <a:r>
              <a:rPr lang="en-US" sz="3733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3B6EC-E88F-85DC-35EB-67EF173F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C61A4-AA98-08D6-E302-D1F703A9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FE4E684-4B36-63B5-486A-78258E5BF42A}"/>
              </a:ext>
            </a:extLst>
          </p:cNvPr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en-US" altLang="ko-KR" sz="6933" dirty="0">
                <a:solidFill>
                  <a:srgbClr val="595959"/>
                </a:solidFill>
                <a:ea typeface="Pretendard ExtraBold"/>
              </a:rPr>
              <a:t>i</a:t>
            </a:r>
            <a:r>
              <a:rPr lang="en-US" altLang="ko-KR" sz="6933" b="0" i="0" u="none" strike="noStrike" dirty="0">
                <a:solidFill>
                  <a:srgbClr val="595959"/>
                </a:solidFill>
                <a:ea typeface="Pretendard ExtraBold"/>
              </a:rPr>
              <a:t>2c_lcd_text_cntr</a:t>
            </a:r>
            <a:endParaRPr lang="ko-KR" sz="6933" b="0" i="0" u="none" strike="noStrike" dirty="0">
              <a:solidFill>
                <a:srgbClr val="595959"/>
              </a:solidFill>
              <a:ea typeface="Pretendard Extra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1107DE1-3EFC-723C-A0FB-5D8F52783D0D}"/>
              </a:ext>
            </a:extLst>
          </p:cNvPr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LCD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에 텍스트를 표시하는 모듈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028D71F-E175-AA21-1C27-0237793F2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11557000"/>
            <a:ext cx="110109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35C0714-E77A-9C01-C293-9231C165FE8B}"/>
              </a:ext>
            </a:extLst>
          </p:cNvPr>
          <p:cNvSpPr txBox="1"/>
          <p:nvPr/>
        </p:nvSpPr>
        <p:spPr>
          <a:xfrm>
            <a:off x="9855200" y="5613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코드</a:t>
            </a:r>
            <a:r>
              <a:rPr lang="en-US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설명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D19F921-9688-518A-59BD-42943DF7AA3F}"/>
              </a:ext>
            </a:extLst>
          </p:cNvPr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15DF447-A1CD-574A-54DE-274CB85ADD24}"/>
              </a:ext>
            </a:extLst>
          </p:cNvPr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3CE398C-127A-4B10-3A2B-2E3E0E7A7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AF9ED04-7759-5D23-9907-84A74FB9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572000"/>
            <a:ext cx="7454900" cy="7010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27541B8-921D-CC19-744D-59D60F1A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4978400"/>
            <a:ext cx="11010900" cy="254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93EE2B8-C03C-2F24-21F9-12845467A9A6}"/>
              </a:ext>
            </a:extLst>
          </p:cNvPr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05.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코드</a:t>
            </a:r>
            <a:r>
              <a:rPr lang="en-US" altLang="ko-KR" sz="2666" b="0" i="0" u="none" strike="noStrike" dirty="0">
                <a:solidFill>
                  <a:srgbClr val="787878"/>
                </a:solidFill>
                <a:ea typeface="Pretendard Regular"/>
              </a:rPr>
              <a:t> (4)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1D07DD5-B905-E953-4D63-1964C35B0F60}"/>
              </a:ext>
            </a:extLst>
          </p:cNvPr>
          <p:cNvSpPr txBox="1"/>
          <p:nvPr/>
        </p:nvSpPr>
        <p:spPr>
          <a:xfrm>
            <a:off x="1397000" y="11912600"/>
            <a:ext cx="4229100" cy="279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페이지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내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인물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사진은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샘플이미지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입니다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5" name="Picture 24">
            <a:extLst>
              <a:ext uri="{FF2B5EF4-FFF2-40B4-BE49-F238E27FC236}">
                <a16:creationId xmlns:a16="http://schemas.microsoft.com/office/drawing/2014/main" id="{E2809730-4834-B06E-9BF1-7CC803723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6200" y="1592424"/>
            <a:ext cx="3429000" cy="1385282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9F3DF11C-8DF3-C061-DE2D-C8D3A9950614}"/>
              </a:ext>
            </a:extLst>
          </p:cNvPr>
          <p:cNvSpPr txBox="1"/>
          <p:nvPr/>
        </p:nvSpPr>
        <p:spPr>
          <a:xfrm>
            <a:off x="10223499" y="7162799"/>
            <a:ext cx="11318421" cy="37845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" sz="3199" dirty="0">
                <a:solidFill>
                  <a:srgbClr val="595959"/>
                </a:solidFill>
                <a:ea typeface="Pretendard Regular"/>
              </a:rPr>
              <a:t>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*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Input (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text_cmd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)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값에 따라 </a:t>
            </a:r>
            <a:r>
              <a:rPr lang="ko-KR" altLang="en-US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미리정의된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문자열을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LCD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출력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r>
              <a:rPr lang="en-US" altLang="ko-KR" sz="24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en-US" altLang="ko-KR" sz="2400" dirty="0"/>
              <a:t>=&gt;  (1: Happy Face) (2:Smile Face)  (3: Sad Face)  (4: Normal Face)  ( 5: LCD_CLEAR )</a:t>
            </a:r>
            <a:endParaRPr lang="ko-KR" altLang="en-US" sz="2400" dirty="0"/>
          </a:p>
          <a:p>
            <a:pPr lvl="0" algn="l">
              <a:lnSpc>
                <a:spcPct val="125329"/>
              </a:lnSpc>
            </a:pPr>
            <a:endParaRPr lang="en-US" altLang="ko-KR" sz="2800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수업시간에 실습한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"i2c_lcd_send_byte"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활용하여 개발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endParaRPr lang="en" sz="3199" b="0" i="0" u="none" strike="noStrike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00CB6218-1ED7-0E93-FDB8-70F512387AB1}"/>
              </a:ext>
            </a:extLst>
          </p:cNvPr>
          <p:cNvSpPr txBox="1"/>
          <p:nvPr/>
        </p:nvSpPr>
        <p:spPr>
          <a:xfrm>
            <a:off x="9928553" y="6248400"/>
            <a:ext cx="10426700" cy="5715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5329"/>
              </a:lnSpc>
            </a:pP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I2C 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를 통해 텍스트를 </a:t>
            </a:r>
            <a:r>
              <a:rPr lang="en-US" altLang="ko-KR" sz="3199" dirty="0">
                <a:solidFill>
                  <a:srgbClr val="595959"/>
                </a:solidFill>
                <a:ea typeface="Pretendard Regular"/>
              </a:rPr>
              <a:t>LCD </a:t>
            </a:r>
            <a:r>
              <a:rPr lang="ko-KR" altLang="en-US" sz="3199" dirty="0">
                <a:solidFill>
                  <a:srgbClr val="595959"/>
                </a:solidFill>
                <a:ea typeface="Pretendard Regular"/>
              </a:rPr>
              <a:t>에 표시하는 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모듈</a:t>
            </a:r>
            <a:endParaRPr lang="en" sz="3199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0B6B8B-167B-2CCB-BEBE-51792D13C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3726722"/>
            <a:ext cx="7594600" cy="19120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47F0CD8-1FE8-72EF-2573-C6E1316F9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300" y="5600701"/>
            <a:ext cx="7454900" cy="6822565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8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760700" y="584201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5329"/>
              </a:lnSpc>
            </a:pPr>
            <a:r>
              <a:rPr lang="en-US" altLang="ko-KR" sz="2933" dirty="0">
                <a:solidFill>
                  <a:srgbClr val="595959"/>
                </a:solidFill>
                <a:ea typeface="Pretendard Regular"/>
              </a:rPr>
              <a:t>https://github.com/glacent50/SmartFlowerPot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11137576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05.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코드</a:t>
            </a:r>
            <a:r>
              <a:rPr lang="en-US" altLang="ko-KR" sz="2666" b="0" i="0" u="none" strike="noStrike" dirty="0">
                <a:solidFill>
                  <a:srgbClr val="787878"/>
                </a:solidFill>
                <a:ea typeface="Pretendard Regular"/>
              </a:rPr>
              <a:t> (5)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719A68-E599-407A-9E0E-0A9003658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2590013"/>
            <a:ext cx="8773749" cy="3315163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BCBD3A12-633A-CED4-BC3B-7A0622E3D668}"/>
              </a:ext>
            </a:extLst>
          </p:cNvPr>
          <p:cNvSpPr txBox="1"/>
          <p:nvPr/>
        </p:nvSpPr>
        <p:spPr>
          <a:xfrm>
            <a:off x="1358900" y="1879276"/>
            <a:ext cx="8534400" cy="520700"/>
          </a:xfrm>
          <a:prstGeom prst="rect">
            <a:avLst/>
          </a:prstGeom>
        </p:spPr>
        <p:txBody>
          <a:bodyPr rtlCol="0" anchor="t"/>
          <a:lstStyle>
            <a:defPPr>
              <a:defRPr lang="en-US"/>
            </a:defPPr>
            <a:lvl1pPr lvl="0">
              <a:lnSpc>
                <a:spcPct val="125329"/>
              </a:lnSpc>
              <a:defRPr sz="2933">
                <a:solidFill>
                  <a:srgbClr val="595959"/>
                </a:solidFill>
                <a:ea typeface="Pretendard Regular"/>
              </a:defRPr>
            </a:lvl1pPr>
          </a:lstStyle>
          <a:p>
            <a:r>
              <a:rPr lang="en-US" altLang="ko-KR" dirty="0"/>
              <a:t>1) TOP </a:t>
            </a:r>
            <a:r>
              <a:rPr lang="ko-KR" altLang="en-US" dirty="0"/>
              <a:t>모듈 </a:t>
            </a:r>
            <a:r>
              <a:rPr lang="en-US" altLang="ko-KR" dirty="0"/>
              <a:t> (</a:t>
            </a:r>
            <a:r>
              <a:rPr lang="en-US" altLang="ko-KR" dirty="0" err="1"/>
              <a:t>smart_flower_pot_top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1120DDF-3A81-717D-3EEB-598BDE07DB9B}"/>
              </a:ext>
            </a:extLst>
          </p:cNvPr>
          <p:cNvSpPr txBox="1"/>
          <p:nvPr/>
        </p:nvSpPr>
        <p:spPr>
          <a:xfrm>
            <a:off x="1390650" y="6070276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2933" dirty="0">
                <a:solidFill>
                  <a:srgbClr val="595959"/>
                </a:solidFill>
                <a:ea typeface="Pretendard Regular"/>
              </a:rPr>
              <a:t>2</a:t>
            </a: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) 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온</a:t>
            </a: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/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습도</a:t>
            </a: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, </a:t>
            </a:r>
            <a:r>
              <a:rPr lang="ko-KR" altLang="en-US" sz="2933" b="0" i="0" u="none" strike="noStrike" dirty="0" err="1">
                <a:solidFill>
                  <a:srgbClr val="595959"/>
                </a:solidFill>
                <a:ea typeface="Pretendard Regular"/>
              </a:rPr>
              <a:t>물수위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 센서 모듈 선언</a:t>
            </a: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 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934C30-4C5F-0DB4-7CFB-C6AC99545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6781013"/>
            <a:ext cx="8773749" cy="5639587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D73F6E-B4E0-AFBA-2053-67D735807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1501" y="2590012"/>
            <a:ext cx="9463499" cy="9817887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BFCBA985-7FC2-D272-F150-9AC3414AC3DA}"/>
              </a:ext>
            </a:extLst>
          </p:cNvPr>
          <p:cNvSpPr txBox="1"/>
          <p:nvPr/>
        </p:nvSpPr>
        <p:spPr>
          <a:xfrm>
            <a:off x="11353800" y="1905000"/>
            <a:ext cx="8534400" cy="520700"/>
          </a:xfrm>
          <a:prstGeom prst="rect">
            <a:avLst/>
          </a:prstGeom>
        </p:spPr>
        <p:txBody>
          <a:bodyPr rtlCol="0" anchor="t"/>
          <a:lstStyle>
            <a:defPPr>
              <a:defRPr lang="en-US"/>
            </a:defPPr>
            <a:lvl1pPr lvl="0">
              <a:lnSpc>
                <a:spcPct val="125329"/>
              </a:lnSpc>
              <a:defRPr sz="2933">
                <a:solidFill>
                  <a:srgbClr val="595959"/>
                </a:solidFill>
                <a:ea typeface="Pretendard Regular"/>
              </a:defRPr>
            </a:lvl1pPr>
          </a:lstStyle>
          <a:p>
            <a:r>
              <a:rPr lang="en-US" altLang="ko-KR" dirty="0"/>
              <a:t>3) </a:t>
            </a:r>
            <a:r>
              <a:rPr lang="ko-KR" altLang="en-US" dirty="0"/>
              <a:t>물 수위 변화에 따른 상태 출력 구문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49352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6933" b="0" i="0" u="none" strike="noStrike">
                <a:solidFill>
                  <a:srgbClr val="595959"/>
                </a:solidFill>
                <a:ea typeface="Pretendard ExtraBold"/>
              </a:rPr>
              <a:t>프로젝트</a:t>
            </a:r>
            <a:r>
              <a:rPr lang="en-US" sz="6933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" sz="6933" b="0" i="0" u="none" strike="noStrike">
                <a:solidFill>
                  <a:srgbClr val="3452F0"/>
                </a:solidFill>
                <a:ea typeface="Pretendard ExtraBold"/>
              </a:rPr>
              <a:t>결과물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06.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결과물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3517900"/>
            <a:ext cx="106553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완성된</a:t>
            </a:r>
            <a:r>
              <a:rPr lang="en-US" sz="3199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프로젝트</a:t>
            </a:r>
            <a:r>
              <a:rPr lang="en-US" sz="3199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결과물</a:t>
            </a:r>
          </a:p>
        </p:txBody>
      </p:sp>
      <p:sp>
        <p:nvSpPr>
          <p:cNvPr id="11" name="AutoShape 2" descr="im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1741836"/>
            <a:ext cx="7861300" cy="104817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4449113"/>
            <a:ext cx="76200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49352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6933" b="0" i="0" u="none" strike="noStrike">
                <a:solidFill>
                  <a:srgbClr val="595959"/>
                </a:solidFill>
                <a:ea typeface="Pretendard ExtraBold"/>
              </a:rPr>
              <a:t>프로젝트</a:t>
            </a:r>
            <a:r>
              <a:rPr lang="en-US" sz="6933" b="0" i="0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" sz="6933" b="0" i="0" u="none" strike="noStrike">
                <a:solidFill>
                  <a:srgbClr val="3452F0"/>
                </a:solidFill>
                <a:ea typeface="Pretendard ExtraBold"/>
              </a:rPr>
              <a:t>결과물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 dirty="0">
                <a:solidFill>
                  <a:srgbClr val="787878"/>
                </a:solidFill>
                <a:latin typeface="Pretendard Regular"/>
              </a:rPr>
              <a:t>Page 12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06.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결과물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900" y="3517900"/>
            <a:ext cx="106553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완성된</a:t>
            </a:r>
            <a:r>
              <a:rPr lang="en-US" sz="3199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프로젝트</a:t>
            </a:r>
            <a:r>
              <a:rPr lang="en-US" sz="3199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595959"/>
                </a:solidFill>
                <a:ea typeface="Pretendard Regular"/>
              </a:rPr>
              <a:t>결과물</a:t>
            </a:r>
          </a:p>
        </p:txBody>
      </p:sp>
      <p:sp>
        <p:nvSpPr>
          <p:cNvPr id="11" name="AutoShape 2" descr="im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20250829_1416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73000" y="2064727"/>
            <a:ext cx="10318750" cy="9677400"/>
          </a:xfrm>
          <a:prstGeom prst="rect">
            <a:avLst/>
          </a:prstGeom>
        </p:spPr>
      </p:pic>
      <p:pic>
        <p:nvPicPr>
          <p:cNvPr id="9" name="20250829_14172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4377" y="4692650"/>
            <a:ext cx="7169150" cy="71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8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587500" y="8420100"/>
            <a:ext cx="59182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4" rIns="0" bIns="0" rtlCol="0" anchor="t"/>
          <a:lstStyle/>
          <a:p>
            <a:pPr lvl="0" algn="l">
              <a:lnSpc>
                <a:spcPct val="102089"/>
              </a:lnSpc>
            </a:pPr>
            <a:r>
              <a:rPr lang="en" sz="6933" b="0" i="0" u="none" strike="noStrike">
                <a:solidFill>
                  <a:srgbClr val="3452F0"/>
                </a:solidFill>
                <a:ea typeface="Pretendard ExtraBold"/>
              </a:rPr>
              <a:t>마</a:t>
            </a:r>
            <a:r>
              <a:rPr lang="en" sz="6933" b="0" i="0" u="none" strike="noStrike">
                <a:solidFill>
                  <a:srgbClr val="595959"/>
                </a:solidFill>
                <a:ea typeface="Pretendard ExtraBold"/>
              </a:rPr>
              <a:t>무리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2933" b="0" i="0" u="none" strike="noStrike">
                <a:solidFill>
                  <a:srgbClr val="595959"/>
                </a:solidFill>
                <a:ea typeface="Pretendard Regular"/>
              </a:rPr>
              <a:t>소감</a:t>
            </a:r>
            <a:r>
              <a:rPr lang="en-US" sz="2933" b="0" i="0" u="none" strike="noStrike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2933" b="0" i="0" u="none" strike="noStrike">
                <a:solidFill>
                  <a:srgbClr val="595959"/>
                </a:solidFill>
                <a:ea typeface="Pretendard Regular"/>
              </a:rPr>
              <a:t>개선</a:t>
            </a:r>
            <a:r>
              <a:rPr lang="en-US" sz="2933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Pretendard Regular"/>
              </a:rPr>
              <a:t>사항</a:t>
            </a:r>
            <a:r>
              <a:rPr lang="en-US" sz="2933" b="0" i="0" u="none" strike="noStrike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2933" b="0" i="0" u="none" strike="noStrike">
                <a:solidFill>
                  <a:srgbClr val="595959"/>
                </a:solidFill>
                <a:ea typeface="Pretendard Regular"/>
              </a:rPr>
              <a:t>추후</a:t>
            </a:r>
            <a:r>
              <a:rPr lang="en-US" sz="2933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Pretendard Regular"/>
              </a:rPr>
              <a:t>방향성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82800" y="53848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소감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2800" y="6489700"/>
            <a:ext cx="5613400" cy="2616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보고할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땐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Bold"/>
              </a:rPr>
              <a:t>결론을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Bold"/>
              </a:rPr>
              <a:t>먼저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제시해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보세요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. 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배경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현황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수치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등의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구체적인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보고보다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Bold"/>
              </a:rPr>
              <a:t>앞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Bold"/>
              </a:rPr>
              <a:t>부분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배치하는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게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595959"/>
                </a:solidFill>
                <a:ea typeface="Pretendard Regular"/>
              </a:rPr>
              <a:t>좋습니다</a:t>
            </a: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49900" y="8420100"/>
            <a:ext cx="59182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220200" y="53848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개선</a:t>
            </a:r>
            <a:r>
              <a:rPr lang="en-US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사항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20200" y="6489700"/>
            <a:ext cx="5943600" cy="2616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5329"/>
              </a:lnSpc>
              <a:buFontTx/>
              <a:buChar char="-"/>
            </a:pPr>
            <a:r>
              <a:rPr lang="en-US" sz="3466" b="0" i="0" u="none" strike="noStrike" dirty="0">
                <a:solidFill>
                  <a:srgbClr val="595959"/>
                </a:solidFill>
                <a:latin typeface="Pretendard Regular"/>
              </a:rPr>
              <a:t>LCD</a:t>
            </a:r>
            <a:r>
              <a:rPr lang="ko-KR" altLang="en-US" sz="3466" dirty="0">
                <a:solidFill>
                  <a:srgbClr val="595959"/>
                </a:solidFill>
                <a:latin typeface="Pretendard Regular"/>
              </a:rPr>
              <a:t>가 출력되지 않는 문제</a:t>
            </a:r>
            <a:endParaRPr lang="en-US" altLang="ko-KR" sz="3466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marL="457200" lvl="0" indent="-457200" algn="l">
              <a:lnSpc>
                <a:spcPct val="125329"/>
              </a:lnSpc>
              <a:buFontTx/>
              <a:buChar char="-"/>
            </a:pPr>
            <a:r>
              <a:rPr lang="en-US" altLang="ko-KR" sz="3466" dirty="0">
                <a:solidFill>
                  <a:srgbClr val="595959"/>
                </a:solidFill>
                <a:latin typeface="Pretendard Regular"/>
              </a:rPr>
              <a:t>LCD</a:t>
            </a:r>
            <a:r>
              <a:rPr lang="ko-KR" altLang="en-US" sz="3466" dirty="0">
                <a:solidFill>
                  <a:srgbClr val="595959"/>
                </a:solidFill>
                <a:latin typeface="Pretendard Regular"/>
              </a:rPr>
              <a:t>를 표정으로 구현</a:t>
            </a:r>
            <a:endParaRPr lang="en-US" altLang="ko-KR" sz="3466" dirty="0">
              <a:solidFill>
                <a:srgbClr val="595959"/>
              </a:solidFill>
              <a:latin typeface="Pretendard Regular"/>
            </a:endParaRPr>
          </a:p>
          <a:p>
            <a:pPr lvl="0" algn="l">
              <a:lnSpc>
                <a:spcPct val="125329"/>
              </a:lnSpc>
            </a:pPr>
            <a:endParaRPr lang="en-US" altLang="ko-KR" sz="3466" b="0" i="0" u="none" strike="noStrike" dirty="0">
              <a:solidFill>
                <a:srgbClr val="595959"/>
              </a:solidFill>
              <a:latin typeface="Pretendard Regular"/>
            </a:endParaRPr>
          </a:p>
          <a:p>
            <a:pPr lvl="0" algn="l">
              <a:lnSpc>
                <a:spcPct val="125329"/>
              </a:lnSpc>
            </a:pPr>
            <a:endParaRPr lang="en-US" sz="3466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598400" y="8420100"/>
            <a:ext cx="5918200" cy="5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281400" y="53848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추후</a:t>
            </a:r>
            <a:r>
              <a:rPr lang="en-US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방향성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81400" y="6489700"/>
            <a:ext cx="5600700" cy="2616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5329"/>
              </a:lnSpc>
              <a:buFontTx/>
              <a:buChar char="-"/>
            </a:pPr>
            <a:r>
              <a:rPr lang="ko-KR" altLang="en-US" sz="3466" dirty="0">
                <a:solidFill>
                  <a:srgbClr val="595959"/>
                </a:solidFill>
                <a:latin typeface="Pretendard Regular"/>
              </a:rPr>
              <a:t>포토 센서로 광합성 알림</a:t>
            </a:r>
            <a:endParaRPr lang="en-US" altLang="ko-KR" sz="3466" dirty="0">
              <a:solidFill>
                <a:srgbClr val="595959"/>
              </a:solidFill>
              <a:latin typeface="Pretendard Regular"/>
            </a:endParaRPr>
          </a:p>
          <a:p>
            <a:pPr marL="457200" lvl="0" indent="-457200" algn="l">
              <a:lnSpc>
                <a:spcPct val="125329"/>
              </a:lnSpc>
              <a:buFontTx/>
              <a:buChar char="-"/>
            </a:pPr>
            <a:r>
              <a:rPr lang="ko-KR" altLang="en-US" sz="3466" dirty="0">
                <a:solidFill>
                  <a:srgbClr val="595959"/>
                </a:solidFill>
                <a:latin typeface="Pretendard Regular"/>
              </a:rPr>
              <a:t>토양 온도 센서 이용</a:t>
            </a:r>
            <a:endParaRPr lang="en-US" altLang="ko-KR" sz="3466" dirty="0">
              <a:solidFill>
                <a:srgbClr val="595959"/>
              </a:solidFill>
              <a:latin typeface="Pretendard Regular"/>
            </a:endParaRPr>
          </a:p>
          <a:p>
            <a:pPr marL="457200" indent="-457200">
              <a:lnSpc>
                <a:spcPct val="125329"/>
              </a:lnSpc>
              <a:buFontTx/>
              <a:buChar char="-"/>
            </a:pPr>
            <a:r>
              <a:rPr lang="ko-KR" altLang="en-US" sz="3466" dirty="0">
                <a:solidFill>
                  <a:srgbClr val="595959"/>
                </a:solidFill>
                <a:latin typeface="Pretendard Regular"/>
              </a:rPr>
              <a:t>더 다양한 상태 구현</a:t>
            </a:r>
            <a:endParaRPr lang="en-US" altLang="ko-KR" sz="3466" dirty="0">
              <a:solidFill>
                <a:srgbClr val="595959"/>
              </a:solidFill>
              <a:latin typeface="Pretendard Regular"/>
            </a:endParaRPr>
          </a:p>
          <a:p>
            <a:pPr marL="457200" lvl="0" indent="-457200" algn="l">
              <a:lnSpc>
                <a:spcPct val="125329"/>
              </a:lnSpc>
              <a:buFontTx/>
              <a:buChar char="-"/>
            </a:pPr>
            <a:endParaRPr lang="en-US" altLang="ko-KR" sz="3466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 dirty="0">
                <a:solidFill>
                  <a:srgbClr val="787878"/>
                </a:solidFill>
                <a:latin typeface="Pretendard Regular"/>
              </a:rPr>
              <a:t>Page 13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07.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마무리</a:t>
            </a:r>
          </a:p>
        </p:txBody>
      </p:sp>
      <p:sp>
        <p:nvSpPr>
          <p:cNvPr id="18" name="TextBox 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2197100"/>
            <a:ext cx="150241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en" sz="6933" b="0" i="0" u="none" strike="noStrike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목차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페이지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358900" y="4089400"/>
            <a:ext cx="6337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4300" y="4470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300" y="5308600"/>
            <a:ext cx="36449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733" b="0" i="0" u="none" strike="noStrike" dirty="0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3733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595959"/>
                </a:solidFill>
                <a:ea typeface="Pretendard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4300" y="6184900"/>
            <a:ext cx="61722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구현하고자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목표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일정표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6700500" y="4089400"/>
            <a:ext cx="63246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725900" y="4470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25900" y="5308600"/>
            <a:ext cx="58420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플로우</a:t>
            </a:r>
            <a:r>
              <a:rPr lang="en-US" sz="37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차트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25900" y="6184900"/>
            <a:ext cx="61722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구현하고자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프로젝트의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흐름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029700" y="4089400"/>
            <a:ext cx="63246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055100" y="4470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55100" y="5308600"/>
            <a:ext cx="58420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주요</a:t>
            </a:r>
            <a:r>
              <a:rPr lang="en-US" sz="37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55100" y="6184900"/>
            <a:ext cx="61722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프로젝트를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구성하는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부품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기능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358900" y="8267700"/>
            <a:ext cx="63373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84300" y="86487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4300" y="9486900"/>
            <a:ext cx="32639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733" b="0" i="0" u="none" strike="noStrike" dirty="0">
                <a:solidFill>
                  <a:srgbClr val="595959"/>
                </a:solidFill>
                <a:ea typeface="Pretendard Bold"/>
              </a:rPr>
              <a:t>구현</a:t>
            </a:r>
            <a:r>
              <a:rPr lang="en-US" sz="3733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595959"/>
                </a:solidFill>
                <a:ea typeface="Pretendard Bold"/>
              </a:rPr>
              <a:t>코드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4300" y="10363200"/>
            <a:ext cx="49276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프로젝트를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구성하는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코드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기능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6700500" y="8267700"/>
            <a:ext cx="6324600" cy="25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725900" y="86487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725900" y="9486900"/>
            <a:ext cx="22479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" sz="3733" b="0" i="0" u="none" strike="noStrike" dirty="0">
                <a:solidFill>
                  <a:srgbClr val="595959"/>
                </a:solidFill>
                <a:ea typeface="Pretendard Bold"/>
              </a:rPr>
              <a:t>마무리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25900" y="10363200"/>
            <a:ext cx="6172200" cy="546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소감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개선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사항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추후</a:t>
            </a:r>
            <a:r>
              <a:rPr lang="en-US" sz="30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66" b="0" i="0" u="none" strike="noStrike">
                <a:solidFill>
                  <a:srgbClr val="595959"/>
                </a:solidFill>
                <a:ea typeface="Pretendard Regular"/>
              </a:rPr>
              <a:t>방향성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029700" y="8267700"/>
            <a:ext cx="6324600" cy="25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055100" y="86487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787878"/>
                </a:solidFill>
                <a:latin typeface="Pretendard Regular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55100" y="9486900"/>
            <a:ext cx="5842000" cy="660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37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595959"/>
                </a:solidFill>
                <a:ea typeface="Pretendard Bold"/>
              </a:rPr>
              <a:t>결과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055100" y="10363200"/>
            <a:ext cx="4152900" cy="622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466" b="0" i="0" u="none" strike="noStrike">
                <a:solidFill>
                  <a:srgbClr val="595959"/>
                </a:solidFill>
                <a:ea typeface="Pretendard Regular"/>
              </a:rPr>
              <a:t>완성된</a:t>
            </a:r>
            <a:r>
              <a:rPr lang="en-US" sz="34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>
                <a:solidFill>
                  <a:srgbClr val="595959"/>
                </a:solidFill>
                <a:ea typeface="Pretendard Regular"/>
              </a:rPr>
              <a:t>프로젝트</a:t>
            </a:r>
            <a:r>
              <a:rPr lang="en-US" sz="3466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466" b="0" i="0" u="none" strike="noStrike">
                <a:solidFill>
                  <a:srgbClr val="595959"/>
                </a:solidFill>
                <a:ea typeface="Pretendard Regular"/>
              </a:rPr>
              <a:t>결과물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6933" b="0" i="0" u="none" strike="noStrike">
                <a:solidFill>
                  <a:srgbClr val="3452F0"/>
                </a:solidFill>
                <a:ea typeface="Pretendard ExtraBold"/>
              </a:rPr>
              <a:t>프로젝트</a:t>
            </a:r>
            <a:r>
              <a:rPr lang="en-US" sz="6933" b="0" i="0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en" sz="6933" b="0" i="0" u="none" strike="noStrike">
                <a:solidFill>
                  <a:srgbClr val="595959"/>
                </a:solidFill>
                <a:ea typeface="Pretendard ExtraBold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2933" b="0" i="0" u="none" strike="noStrike">
                <a:solidFill>
                  <a:srgbClr val="595959"/>
                </a:solidFill>
                <a:ea typeface="Pretendard Regular"/>
              </a:rPr>
              <a:t>구현</a:t>
            </a:r>
            <a:r>
              <a:rPr lang="en-US" sz="2933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>
                <a:solidFill>
                  <a:srgbClr val="595959"/>
                </a:solidFill>
                <a:ea typeface="Pretendard Regular"/>
              </a:rPr>
              <a:t>목표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696700" y="11569700"/>
            <a:ext cx="115570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57000" y="5067300"/>
            <a:ext cx="27178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791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스마트</a:t>
            </a:r>
            <a:r>
              <a:rPr lang="en-US" sz="3791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791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화분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82400" y="5981700"/>
            <a:ext cx="11582400" cy="1409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주변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온습도와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토양의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습도를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측정하여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수분의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필요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여부를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5329"/>
              </a:lnSpc>
            </a:pP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수시로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표정으로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나타냄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381500"/>
            <a:ext cx="9766300" cy="772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480800" y="7962900"/>
            <a:ext cx="12052300" cy="5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1480800" y="4381500"/>
            <a:ext cx="120523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02.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82400" y="8572500"/>
            <a:ext cx="2717800" cy="6731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791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구현</a:t>
            </a:r>
            <a:r>
              <a:rPr lang="en-US" sz="3791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791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목표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07800" y="9486900"/>
            <a:ext cx="11887200" cy="1409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물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수위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센서와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온습도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센서를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토양의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수분을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체크하고</a:t>
            </a:r>
          </a:p>
          <a:p>
            <a:pPr lvl="0" algn="l">
              <a:lnSpc>
                <a:spcPct val="125329"/>
              </a:lnSpc>
            </a:pP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알맞은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물주기를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알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있게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해주는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스마트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화분을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구현할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830" b="0" i="0" u="none" strike="noStrike">
                <a:solidFill>
                  <a:srgbClr val="595959"/>
                </a:solidFill>
                <a:ea typeface="Pretendard Regular"/>
              </a:rPr>
              <a:t>예정</a:t>
            </a:r>
            <a:r>
              <a:rPr lang="en-US" sz="3830" b="0" i="0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ko-KR" sz="6933" b="0" i="0" u="none" strike="noStrike" dirty="0">
                <a:solidFill>
                  <a:srgbClr val="3452F0"/>
                </a:solidFill>
                <a:ea typeface="Pretendard ExtraBold"/>
              </a:rPr>
              <a:t>프로젝트</a:t>
            </a:r>
            <a:r>
              <a:rPr lang="en-US" sz="6933" b="0" i="0" u="none" strike="noStrike" dirty="0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en" sz="6933" b="0" i="0" u="none" strike="noStrike" dirty="0">
                <a:solidFill>
                  <a:srgbClr val="595959"/>
                </a:solidFill>
                <a:ea typeface="Pretendard ExtraBold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" sz="2933" b="0" i="0" u="none" strike="noStrike" dirty="0">
                <a:solidFill>
                  <a:srgbClr val="595959"/>
                </a:solidFill>
                <a:ea typeface="Pretendard Regular"/>
              </a:rPr>
              <a:t>일정표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02.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개요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31356"/>
              </p:ext>
            </p:extLst>
          </p:nvPr>
        </p:nvGraphicFramePr>
        <p:xfrm>
          <a:off x="1193796" y="5681844"/>
          <a:ext cx="21996408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551">
                  <a:extLst>
                    <a:ext uri="{9D8B030D-6E8A-4147-A177-3AD203B41FA5}">
                      <a16:colId xmlns:a16="http://schemas.microsoft.com/office/drawing/2014/main" val="2861482677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605640215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2497389628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1407255915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1251367981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3541512543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2419600363"/>
                    </a:ext>
                  </a:extLst>
                </a:gridCol>
                <a:gridCol w="2749551">
                  <a:extLst>
                    <a:ext uri="{9D8B030D-6E8A-4147-A177-3AD203B41FA5}">
                      <a16:colId xmlns:a16="http://schemas.microsoft.com/office/drawing/2014/main" val="1987667760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bg1"/>
                          </a:solidFill>
                        </a:rPr>
                        <a:t>8/26</a:t>
                      </a:r>
                      <a:endParaRPr lang="ko-KR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8/27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8/28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bg1"/>
                          </a:solidFill>
                        </a:rPr>
                        <a:t>8/29</a:t>
                      </a:r>
                      <a:endParaRPr lang="ko-KR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bg1"/>
                          </a:solidFill>
                        </a:rPr>
                        <a:t>8/30</a:t>
                      </a:r>
                      <a:endParaRPr lang="ko-KR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bg1"/>
                          </a:solidFill>
                        </a:rPr>
                        <a:t>8/31</a:t>
                      </a:r>
                      <a:endParaRPr lang="ko-KR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bg1"/>
                          </a:solidFill>
                        </a:rPr>
                        <a:t>9/1</a:t>
                      </a:r>
                      <a:endParaRPr lang="ko-KR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bg1"/>
                          </a:solidFill>
                        </a:rPr>
                        <a:t>9/2</a:t>
                      </a:r>
                      <a:endParaRPr lang="ko-KR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21178"/>
                  </a:ext>
                </a:extLst>
              </a:tr>
              <a:tr h="915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일정 조율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파트 분배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0720907"/>
                  </a:ext>
                </a:extLst>
              </a:tr>
              <a:tr h="885326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코드 작성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하드웨어 제작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194050"/>
                  </a:ext>
                </a:extLst>
              </a:tr>
              <a:tr h="854846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en-US" altLang="ko-KR" sz="2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발표 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자료 준비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689160"/>
                  </a:ext>
                </a:extLst>
              </a:tr>
              <a:tr h="974090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발표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826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587500" y="8420100"/>
            <a:ext cx="59182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4" rIns="0" bIns="0" rtlCol="0" anchor="t"/>
          <a:lstStyle/>
          <a:p>
            <a:pPr lvl="0" algn="l">
              <a:lnSpc>
                <a:spcPct val="102089"/>
              </a:lnSpc>
            </a:pPr>
            <a:r>
              <a:rPr lang="en" sz="6933" b="0" i="0" u="none" strike="noStrike" dirty="0">
                <a:solidFill>
                  <a:srgbClr val="3452F0"/>
                </a:solidFill>
                <a:ea typeface="Pretendard ExtraBold"/>
              </a:rPr>
              <a:t>주</a:t>
            </a:r>
            <a:r>
              <a:rPr lang="ko-KR" sz="6933" b="0" i="0" u="none" strike="noStrike" dirty="0">
                <a:solidFill>
                  <a:srgbClr val="595959"/>
                </a:solidFill>
                <a:ea typeface="Pretendard ExtraBold"/>
              </a:rPr>
              <a:t>요</a:t>
            </a:r>
            <a:r>
              <a:rPr lang="en-US" sz="6933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6933" b="0" i="0" u="none" strike="noStrike" dirty="0">
                <a:solidFill>
                  <a:srgbClr val="595959"/>
                </a:solidFill>
                <a:ea typeface="Pretendard Extra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프로젝트를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구성하는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부품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&amp;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41500" y="5384800"/>
            <a:ext cx="33528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(R/G/B) LED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1500" y="6489700"/>
            <a:ext cx="42799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2800" b="0" i="0" u="none" strike="noStrike" dirty="0">
                <a:solidFill>
                  <a:srgbClr val="595959"/>
                </a:solidFill>
                <a:ea typeface="Pretendard Regular"/>
              </a:rPr>
              <a:t>(R/G/B) </a:t>
            </a: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세기를 조절해 </a:t>
            </a:r>
          </a:p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색을 표시하는 </a:t>
            </a:r>
            <a:r>
              <a:rPr lang="en-US" altLang="ko-KR" sz="2800" b="0" i="0" u="none" strike="noStrike" dirty="0">
                <a:solidFill>
                  <a:srgbClr val="595959"/>
                </a:solidFill>
                <a:ea typeface="Pretendard Regular"/>
              </a:rPr>
              <a:t>LED </a:t>
            </a: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모듈</a:t>
            </a:r>
            <a:r>
              <a:rPr lang="en-US" altLang="ko-KR" sz="2800" dirty="0">
                <a:solidFill>
                  <a:srgbClr val="595959"/>
                </a:solidFill>
                <a:ea typeface="Pretendard Regular"/>
              </a:rPr>
              <a:t>.</a:t>
            </a:r>
            <a:endParaRPr lang="ko-KR" sz="28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000" y="8420100"/>
            <a:ext cx="59182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327900" y="5384800"/>
            <a:ext cx="26924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물수위</a:t>
            </a:r>
            <a:r>
              <a:rPr lang="ko-KR" altLang="en-US" sz="3466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감지</a:t>
            </a:r>
            <a:r>
              <a:rPr lang="en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센서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50100" y="6489700"/>
            <a:ext cx="48895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물의 수위에 따른 저항 변화를 </a:t>
            </a:r>
          </a:p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이용 물의 수위를 감지하는 센서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220200" y="8420100"/>
            <a:ext cx="5918200" cy="5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738100" y="5384800"/>
            <a:ext cx="22479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온습도센서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38100" y="6489700"/>
            <a:ext cx="45339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온도와 습도를 측정해</a:t>
            </a:r>
          </a:p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디지털 신호로 출력하는 센서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ko-KR" sz="2666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altLang="ko-KR" sz="2666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altLang="ko-KR" sz="2666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altLang="ko-KR" sz="2666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altLang="ko-KR" sz="2666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altLang="ko-KR" sz="2666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653500" y="12852400"/>
            <a:ext cx="13589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05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03.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주요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기능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528800" y="8420100"/>
            <a:ext cx="5918200" cy="50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8034000" y="5384800"/>
            <a:ext cx="9779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LCD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034000" y="6477000"/>
            <a:ext cx="45212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문자와 숫자 정보를</a:t>
            </a:r>
          </a:p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화면에 표시하는 </a:t>
            </a:r>
            <a:r>
              <a:rPr lang="en-US" altLang="ko-KR" sz="2800" b="0" i="0" u="none" strike="noStrike" dirty="0">
                <a:solidFill>
                  <a:srgbClr val="595959"/>
                </a:solidFill>
                <a:ea typeface="Pretendard Regular"/>
              </a:rPr>
              <a:t>LCD </a:t>
            </a:r>
            <a:r>
              <a:rPr lang="ko-KR" altLang="en-US" sz="2800" b="0" i="0" u="none" strike="noStrike" dirty="0">
                <a:solidFill>
                  <a:srgbClr val="595959"/>
                </a:solidFill>
                <a:ea typeface="Pretendard Regular"/>
              </a:rPr>
              <a:t>모듈</a:t>
            </a:r>
            <a:r>
              <a:rPr lang="en-US" sz="280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00" y="7651750"/>
            <a:ext cx="3517900" cy="4457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500" y="7962900"/>
            <a:ext cx="4152900" cy="383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8343900"/>
            <a:ext cx="3886200" cy="2921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54600" y="8864600"/>
            <a:ext cx="50927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en" sz="6933" b="0" i="0" u="none" strike="noStrike" dirty="0">
                <a:solidFill>
                  <a:srgbClr val="3452F0"/>
                </a:solidFill>
                <a:ea typeface="Pretendard ExtraBold"/>
              </a:rPr>
              <a:t>플</a:t>
            </a:r>
            <a:r>
              <a:rPr lang="ko-KR" sz="6933" b="0" i="0" u="none" strike="noStrike" dirty="0">
                <a:solidFill>
                  <a:srgbClr val="595959"/>
                </a:solidFill>
                <a:ea typeface="Pretendard ExtraBold"/>
              </a:rPr>
              <a:t>로우</a:t>
            </a:r>
            <a:r>
              <a:rPr lang="en-US" sz="6933" b="0" i="0" u="none" strike="noStrike" dirty="0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6933" b="0" i="0" u="none" strike="noStrike" dirty="0">
                <a:solidFill>
                  <a:srgbClr val="595959"/>
                </a:solidFill>
                <a:ea typeface="Pretendard ExtraBold"/>
              </a:rPr>
              <a:t>차트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구현하고자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프로젝트의</a:t>
            </a:r>
            <a:r>
              <a:rPr lang="en-US" sz="2933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933" b="0" i="0" u="none" strike="noStrike" dirty="0">
                <a:solidFill>
                  <a:srgbClr val="595959"/>
                </a:solidFill>
                <a:ea typeface="Pretendard Regular"/>
              </a:rPr>
              <a:t>흐름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 err="1">
                <a:solidFill>
                  <a:srgbClr val="787878"/>
                </a:solidFill>
                <a:ea typeface="Pretendard Regular"/>
              </a:rPr>
              <a:t>팟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04.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플로우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차트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643834-EE54-9026-E9CF-843F52EF9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4393503"/>
            <a:ext cx="14070762" cy="75698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>
              <a:lnSpc>
                <a:spcPct val="102089"/>
              </a:lnSpc>
            </a:pPr>
            <a:r>
              <a:rPr lang="en-US" altLang="ko-KR" sz="6933" dirty="0">
                <a:solidFill>
                  <a:srgbClr val="595959"/>
                </a:solidFill>
                <a:ea typeface="Pretendard ExtraBold"/>
              </a:rPr>
              <a:t>(R/G/B) LED Module</a:t>
            </a:r>
            <a:endParaRPr lang="ko-KR" sz="6933" b="0" i="0" u="none" strike="noStrike" dirty="0">
              <a:solidFill>
                <a:srgbClr val="595959"/>
              </a:solidFill>
              <a:ea typeface="Pretendard Extra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RGB LED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의 색상 </a:t>
            </a:r>
            <a:r>
              <a:rPr lang="ko-KR" altLang="en-US" sz="2933" dirty="0">
                <a:solidFill>
                  <a:srgbClr val="595959"/>
                </a:solidFill>
                <a:ea typeface="Pretendard Regular"/>
              </a:rPr>
              <a:t>제어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839653" y="11557000"/>
            <a:ext cx="110109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28553" y="6248400"/>
            <a:ext cx="10426700" cy="5715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5329"/>
              </a:lnSpc>
            </a:pP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입력 값 </a:t>
            </a:r>
            <a:r>
              <a:rPr lang="en-US" altLang="ko-KR" sz="3600" b="1" i="0" u="none" strike="noStrike" dirty="0" err="1">
                <a:solidFill>
                  <a:srgbClr val="595959"/>
                </a:solidFill>
                <a:ea typeface="Pretendard Regular"/>
              </a:rPr>
              <a:t>color_sel</a:t>
            </a:r>
            <a:r>
              <a:rPr lang="ko-KR" altLang="en-US" sz="3199" dirty="0">
                <a:solidFill>
                  <a:srgbClr val="595959"/>
                </a:solidFill>
                <a:ea typeface="Pretendard Regular"/>
              </a:rPr>
              <a:t> </a:t>
            </a:r>
            <a:r>
              <a:rPr lang="en-US" altLang="ko-KR" sz="3199" dirty="0">
                <a:solidFill>
                  <a:srgbClr val="595959"/>
                </a:solidFill>
                <a:ea typeface="Pretendard Regular"/>
              </a:rPr>
              <a:t>(</a:t>
            </a:r>
            <a:r>
              <a:rPr lang="ko-KR" altLang="en-US" sz="3199" dirty="0">
                <a:solidFill>
                  <a:srgbClr val="595959"/>
                </a:solidFill>
                <a:ea typeface="Pretendard Regular"/>
              </a:rPr>
              <a:t>색상 선택 신호</a:t>
            </a: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)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에 따라 </a:t>
            </a: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RGB LED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의 색상을</a:t>
            </a:r>
            <a:endParaRPr lang="en-US" altLang="ko-KR" sz="3199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5329"/>
              </a:lnSpc>
            </a:pP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제어하는 모듈</a:t>
            </a:r>
            <a:endParaRPr lang="en-US" altLang="ko-KR" sz="3199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>
              <a:lnSpc>
                <a:spcPct val="125329"/>
              </a:lnSpc>
            </a:pPr>
            <a:r>
              <a:rPr lang="ko-KR" altLang="en-US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* </a:t>
            </a:r>
            <a:r>
              <a:rPr lang="en-US" altLang="ko-KR" sz="20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color_sel</a:t>
            </a:r>
            <a:r>
              <a:rPr lang="ko-KR" altLang="en-US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선택 </a:t>
            </a:r>
            <a:r>
              <a:rPr lang="en-US" altLang="ko-KR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[3</a:t>
            </a:r>
            <a:r>
              <a:rPr lang="ko-KR" altLang="en-US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비트 </a:t>
            </a:r>
            <a:r>
              <a:rPr lang="en-US" altLang="ko-KR" sz="20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(0: Red, 1: Green, 2: Blue, 3: Yellow, 4: Cyan, 5: Magenta, 6: White)]</a:t>
            </a:r>
          </a:p>
          <a:p>
            <a:pPr lvl="0" algn="l">
              <a:lnSpc>
                <a:spcPct val="125329"/>
              </a:lnSpc>
            </a:pPr>
            <a:endParaRPr lang="en" sz="3199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07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572000"/>
            <a:ext cx="7454900" cy="701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839653" y="4978400"/>
            <a:ext cx="110109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05.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코드</a:t>
            </a:r>
            <a:r>
              <a:rPr lang="en-US" altLang="ko-KR" sz="2666" b="0" i="0" u="none" strike="noStrike" dirty="0">
                <a:solidFill>
                  <a:srgbClr val="787878"/>
                </a:solidFill>
                <a:ea typeface="Pretendard Regular"/>
              </a:rPr>
              <a:t> (1)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7000" y="11912600"/>
            <a:ext cx="4229100" cy="279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페이지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내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인물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사진은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샘플이미지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입니다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5" name="Picture 22">
            <a:extLst>
              <a:ext uri="{FF2B5EF4-FFF2-40B4-BE49-F238E27FC236}">
                <a16:creationId xmlns:a16="http://schemas.microsoft.com/office/drawing/2014/main" id="{1CCD77A0-70B4-DA53-B0ED-D32B49414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2400" y="1583353"/>
            <a:ext cx="1998432" cy="18456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DFE8E9-CB55-E15A-6706-664688387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45" y="4114800"/>
            <a:ext cx="8731955" cy="28067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16F1AB-1D38-A32F-B1F7-6FD5C27F0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599" y="6858000"/>
            <a:ext cx="7783623" cy="5473700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90E0E362-BF77-BC67-077A-07348EEA8AB6}"/>
              </a:ext>
            </a:extLst>
          </p:cNvPr>
          <p:cNvSpPr txBox="1"/>
          <p:nvPr/>
        </p:nvSpPr>
        <p:spPr>
          <a:xfrm>
            <a:off x="9855200" y="5613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코드</a:t>
            </a:r>
            <a:r>
              <a:rPr lang="en-US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설명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en-US" altLang="ko-KR" sz="6933" b="0" i="0" u="none" strike="noStrike" dirty="0">
                <a:solidFill>
                  <a:srgbClr val="595959"/>
                </a:solidFill>
                <a:ea typeface="Pretendard ExtraBold"/>
              </a:rPr>
              <a:t>Water </a:t>
            </a:r>
            <a:r>
              <a:rPr lang="en-US" altLang="ko-KR" sz="6933" dirty="0">
                <a:solidFill>
                  <a:srgbClr val="595959"/>
                </a:solidFill>
                <a:ea typeface="Pretendard ExtraBold"/>
              </a:rPr>
              <a:t>Level</a:t>
            </a:r>
            <a:r>
              <a:rPr lang="ko-KR" altLang="en-US" sz="6933" dirty="0">
                <a:solidFill>
                  <a:srgbClr val="595959"/>
                </a:solidFill>
                <a:ea typeface="Pretendard ExtraBold"/>
              </a:rPr>
              <a:t> </a:t>
            </a:r>
            <a:r>
              <a:rPr lang="en-US" altLang="ko-KR" sz="6933" b="0" i="0" u="none" strike="noStrike" dirty="0">
                <a:solidFill>
                  <a:srgbClr val="595959"/>
                </a:solidFill>
                <a:ea typeface="Pretendard ExtraBold"/>
              </a:rPr>
              <a:t>Sensor Module</a:t>
            </a:r>
            <a:endParaRPr lang="ko-KR" sz="6933" b="0" i="0" u="none" strike="noStrike" dirty="0">
              <a:solidFill>
                <a:srgbClr val="595959"/>
              </a:solidFill>
              <a:ea typeface="Pretendard Extra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물수위</a:t>
            </a:r>
            <a:r>
              <a:rPr lang="ko-KR" altLang="en-US" sz="2933" dirty="0">
                <a:solidFill>
                  <a:srgbClr val="595959"/>
                </a:solidFill>
                <a:ea typeface="Pretendard Regular"/>
              </a:rPr>
              <a:t>감지센서를 사용하여 물 높이 측정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11557000"/>
            <a:ext cx="110109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855200" y="5613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코드</a:t>
            </a:r>
            <a:r>
              <a:rPr lang="en-US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23500" y="7721601"/>
            <a:ext cx="10426700" cy="37845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XADC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모듈로 물 높이를 측정해 디지털 값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adc_value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변환</a:t>
            </a:r>
            <a:endParaRPr lang="en-US" altLang="ko-KR" sz="2800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eoc_out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상승 </a:t>
            </a:r>
            <a:r>
              <a:rPr lang="ko-KR" altLang="en-US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에지로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변환 완료를 검출해 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adc_value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갱신</a:t>
            </a:r>
            <a:endParaRPr lang="en-US" altLang="ko-KR" sz="2800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adc_value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LED·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텍스트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·</a:t>
            </a:r>
            <a:r>
              <a:rPr lang="ko-KR" altLang="en-US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부저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등 수위 기반 동작 제어</a:t>
            </a:r>
            <a:b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endParaRPr lang="en" sz="3199" b="0" i="0" u="none" strike="noStrike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53500" y="12852400"/>
            <a:ext cx="13589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08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4978400"/>
            <a:ext cx="110109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05.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코드</a:t>
            </a:r>
            <a:r>
              <a:rPr lang="en-US" altLang="ko-KR" sz="2666" b="0" i="0" u="none" strike="noStrike" dirty="0">
                <a:solidFill>
                  <a:srgbClr val="787878"/>
                </a:solidFill>
                <a:ea typeface="Pretendard Regular"/>
              </a:rPr>
              <a:t> (2)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5" name="Picture 21">
            <a:extLst>
              <a:ext uri="{FF2B5EF4-FFF2-40B4-BE49-F238E27FC236}">
                <a16:creationId xmlns:a16="http://schemas.microsoft.com/office/drawing/2014/main" id="{EA60F3A1-1F51-783B-A72B-816CE9F31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4800" y="1346200"/>
            <a:ext cx="1583556" cy="2006600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CFEBD451-E2C8-13E0-494F-A0FCEA728C45}"/>
              </a:ext>
            </a:extLst>
          </p:cNvPr>
          <p:cNvSpPr txBox="1"/>
          <p:nvPr/>
        </p:nvSpPr>
        <p:spPr>
          <a:xfrm>
            <a:off x="9928553" y="6248400"/>
            <a:ext cx="104267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XADC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로 아날로그 신호를 디지털</a:t>
            </a: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(</a:t>
            </a:r>
            <a:r>
              <a:rPr lang="en-US" altLang="ko-KR" sz="3199" b="0" i="0" u="none" strike="noStrike" dirty="0" err="1">
                <a:solidFill>
                  <a:srgbClr val="595959"/>
                </a:solidFill>
                <a:ea typeface="Pretendard Regular"/>
              </a:rPr>
              <a:t>adc_value</a:t>
            </a: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)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로 변환하여 </a:t>
            </a:r>
            <a:endParaRPr lang="en-US" altLang="ko-KR" sz="3199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l">
              <a:lnSpc>
                <a:spcPct val="125329"/>
              </a:lnSpc>
            </a:pP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물 </a:t>
            </a:r>
            <a:r>
              <a:rPr lang="ko-KR" altLang="en-US" sz="3199" dirty="0">
                <a:solidFill>
                  <a:srgbClr val="595959"/>
                </a:solidFill>
                <a:ea typeface="Pretendard Regular"/>
              </a:rPr>
              <a:t>수위를 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측정 하는 로직 추가</a:t>
            </a:r>
            <a:endParaRPr lang="en" sz="3199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675C450-4C5A-2DEA-C776-50F43E582A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0" y="2344576"/>
            <a:ext cx="1007244" cy="8887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2EE1A82-A5C7-C242-4086-34BE4D200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090" y="5012295"/>
            <a:ext cx="7824519" cy="6112905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522200"/>
            <a:ext cx="216662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8900" y="2197100"/>
            <a:ext cx="15176500" cy="1231900"/>
          </a:xfrm>
          <a:prstGeom prst="rect">
            <a:avLst/>
          </a:prstGeom>
        </p:spPr>
        <p:txBody>
          <a:bodyPr lIns="0" tIns="74843" rIns="0" bIns="0" rtlCol="0" anchor="t"/>
          <a:lstStyle/>
          <a:p>
            <a:pPr lvl="0" algn="l">
              <a:lnSpc>
                <a:spcPct val="102089"/>
              </a:lnSpc>
            </a:pPr>
            <a:r>
              <a:rPr lang="en-US" altLang="ko-KR" sz="6933" dirty="0">
                <a:solidFill>
                  <a:srgbClr val="595959"/>
                </a:solidFill>
                <a:ea typeface="Pretendard ExtraBold"/>
              </a:rPr>
              <a:t>dht11_cntr </a:t>
            </a:r>
            <a:r>
              <a:rPr lang="en-US" altLang="ko-KR" sz="36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36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온</a:t>
            </a:r>
            <a:r>
              <a:rPr lang="en-US" altLang="ko-KR" sz="36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36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습도 측정</a:t>
            </a:r>
            <a:r>
              <a:rPr lang="en-US" altLang="ko-KR" sz="36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ko-KR" sz="6933" b="0" i="0" u="none" strike="noStrike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11557000"/>
            <a:ext cx="110109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855200" y="5613400"/>
            <a:ext cx="24765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코드</a:t>
            </a:r>
            <a:r>
              <a:rPr lang="en-US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latin typeface="Pretendard Regular"/>
              </a:rPr>
              <a:t> </a:t>
            </a:r>
            <a:r>
              <a:rPr lang="ko-KR" sz="3466" b="0" i="0" u="none" strike="noStrike">
                <a:solidFill>
                  <a:srgbClr val="FFFFFF"/>
                </a:solidFill>
                <a:highlight>
                  <a:srgbClr val="3452F0"/>
                </a:highlight>
                <a:ea typeface="Pretendard Regular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6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스마트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파머스</a:t>
            </a:r>
            <a:r>
              <a:rPr lang="en-US" sz="2666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>
                <a:solidFill>
                  <a:srgbClr val="787878"/>
                </a:solidFill>
                <a:ea typeface="Pretendard Regular"/>
              </a:rPr>
              <a:t>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27900" y="12852400"/>
            <a:ext cx="29845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6" b="0" i="0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270000"/>
            <a:ext cx="21666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572000"/>
            <a:ext cx="7454900" cy="701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4978400"/>
            <a:ext cx="110109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71600" y="508000"/>
            <a:ext cx="85217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05.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666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666" b="0" i="0" u="none" strike="noStrike" dirty="0">
                <a:solidFill>
                  <a:srgbClr val="787878"/>
                </a:solidFill>
                <a:ea typeface="Pretendard Regular"/>
              </a:rPr>
              <a:t>코드</a:t>
            </a:r>
            <a:r>
              <a:rPr lang="en-US" altLang="ko-KR" sz="2666" b="0" i="0" u="none" strike="noStrike" dirty="0">
                <a:solidFill>
                  <a:srgbClr val="787878"/>
                </a:solidFill>
                <a:ea typeface="Pretendard Regular"/>
              </a:rPr>
              <a:t> (3)</a:t>
            </a:r>
            <a:endParaRPr lang="ko-KR" sz="2666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7000" y="11912600"/>
            <a:ext cx="4229100" cy="279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페이지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내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인물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사진은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샘플이미지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599" b="0" i="0" u="none" strike="noStrike">
                <a:solidFill>
                  <a:srgbClr val="595959">
                    <a:alpha val="50196"/>
                  </a:srgbClr>
                </a:solidFill>
                <a:ea typeface="Pretendard Regular"/>
              </a:rPr>
              <a:t>입니다</a:t>
            </a:r>
            <a:r>
              <a:rPr lang="en-US" sz="1599" b="0" i="0" u="none" strike="noStrike">
                <a:solidFill>
                  <a:srgbClr val="595959">
                    <a:alpha val="50196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15" name="Picture 23">
            <a:extLst>
              <a:ext uri="{FF2B5EF4-FFF2-40B4-BE49-F238E27FC236}">
                <a16:creationId xmlns:a16="http://schemas.microsoft.com/office/drawing/2014/main" id="{7F0CF3E0-FCE2-155C-6BAF-1C99040E1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3721" y="1658516"/>
            <a:ext cx="2108200" cy="1584595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297050AB-86FC-3C87-09AE-27CB02ACFF97}"/>
              </a:ext>
            </a:extLst>
          </p:cNvPr>
          <p:cNvSpPr txBox="1"/>
          <p:nvPr/>
        </p:nvSpPr>
        <p:spPr>
          <a:xfrm>
            <a:off x="10223499" y="7162799"/>
            <a:ext cx="11318421" cy="37845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" sz="3199" dirty="0">
                <a:solidFill>
                  <a:srgbClr val="595959"/>
                </a:solidFill>
                <a:ea typeface="Pretendard Regular"/>
              </a:rPr>
              <a:t>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* 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DHT11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센서에서 습도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(humidity)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와 온도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(temperature)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데이터를 </a:t>
            </a:r>
            <a:r>
              <a:rPr lang="ko-KR" altLang="en-US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읽어옴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 algn="l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dht11_data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는 양방향 포트로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센서와의 통신에 사용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 algn="l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* BCD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값을 결합하여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({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humi_bcd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en-US" altLang="ko-KR" sz="2800" dirty="0" err="1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tmpr_bcd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}) FND </a:t>
            </a:r>
            <a:r>
              <a:rPr lang="ko-KR" altLang="en-US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출력</a:t>
            </a:r>
            <a: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28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endParaRPr lang="en" sz="3199" b="0" i="0" u="none" strike="noStrike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BEB6EF0B-DD8F-6D98-0D97-3F716491E24D}"/>
              </a:ext>
            </a:extLst>
          </p:cNvPr>
          <p:cNvSpPr txBox="1"/>
          <p:nvPr/>
        </p:nvSpPr>
        <p:spPr>
          <a:xfrm>
            <a:off x="9928553" y="6248400"/>
            <a:ext cx="10426700" cy="57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3199" b="0" i="0" u="none" strike="noStrike" dirty="0">
                <a:solidFill>
                  <a:srgbClr val="595959"/>
                </a:solidFill>
                <a:ea typeface="Pretendard Regular"/>
              </a:rPr>
              <a:t>DHT11 </a:t>
            </a:r>
            <a:r>
              <a:rPr lang="ko-KR" altLang="en-US" sz="3199" b="0" i="0" u="none" strike="noStrike" dirty="0">
                <a:solidFill>
                  <a:srgbClr val="595959"/>
                </a:solidFill>
                <a:ea typeface="Pretendard Regular"/>
              </a:rPr>
              <a:t>센서를 사용하여 습도와 온도를 측정하는 모듈</a:t>
            </a:r>
            <a:endParaRPr lang="en" sz="3199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C12CCF79-801F-E7E1-83A3-7AC8CD2AAF2C}"/>
              </a:ext>
            </a:extLst>
          </p:cNvPr>
          <p:cNvSpPr txBox="1"/>
          <p:nvPr/>
        </p:nvSpPr>
        <p:spPr>
          <a:xfrm>
            <a:off x="1358900" y="3594100"/>
            <a:ext cx="8534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5329"/>
              </a:lnSpc>
            </a:pPr>
            <a:r>
              <a:rPr lang="en-US" altLang="ko-KR" sz="2933" b="0" i="0" u="none" strike="noStrike" dirty="0">
                <a:solidFill>
                  <a:srgbClr val="595959"/>
                </a:solidFill>
                <a:ea typeface="Pretendard Regular"/>
              </a:rPr>
              <a:t>DHT11 </a:t>
            </a:r>
            <a:r>
              <a:rPr lang="ko-KR" altLang="en-US" sz="2933" b="0" i="0" u="none" strike="noStrike" dirty="0">
                <a:solidFill>
                  <a:srgbClr val="595959"/>
                </a:solidFill>
                <a:ea typeface="Pretendard Regular"/>
              </a:rPr>
              <a:t>센서 제어 모듈</a:t>
            </a:r>
            <a:endParaRPr lang="ko-KR" sz="2933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2DA1F92-340C-965E-15BE-6EEFA7727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98" y="4398846"/>
            <a:ext cx="8480902" cy="21670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34B4453-63A7-4051-60FA-89236789DA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399" y="6565900"/>
            <a:ext cx="8259789" cy="5692945"/>
          </a:xfrm>
          <a:prstGeom prst="rect">
            <a:avLst/>
          </a:prstGeom>
          <a:ln>
            <a:solidFill>
              <a:schemeClr val="accent1">
                <a:alpha val="99000"/>
              </a:schemeClr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765</Words>
  <Application>Microsoft Office PowerPoint</Application>
  <PresentationFormat>사용자 지정</PresentationFormat>
  <Paragraphs>155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Pretendard Bold</vt:lpstr>
      <vt:lpstr>Pretendard ExtraBold</vt:lpstr>
      <vt:lpstr>Calibri</vt:lpstr>
      <vt:lpstr>Arial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</dc:creator>
  <cp:lastModifiedBy>상진 한</cp:lastModifiedBy>
  <cp:revision>23</cp:revision>
  <dcterms:created xsi:type="dcterms:W3CDTF">2006-08-16T00:00:00Z</dcterms:created>
  <dcterms:modified xsi:type="dcterms:W3CDTF">2025-08-30T10:19:17Z</dcterms:modified>
</cp:coreProperties>
</file>